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4" r:id="rId4"/>
    <p:sldId id="283" r:id="rId5"/>
    <p:sldId id="258" r:id="rId6"/>
    <p:sldId id="275" r:id="rId7"/>
    <p:sldId id="276" r:id="rId8"/>
    <p:sldId id="277" r:id="rId9"/>
    <p:sldId id="278" r:id="rId10"/>
    <p:sldId id="272" r:id="rId11"/>
    <p:sldId id="273" r:id="rId12"/>
    <p:sldId id="274" r:id="rId13"/>
    <p:sldId id="259" r:id="rId14"/>
    <p:sldId id="260" r:id="rId15"/>
    <p:sldId id="261" r:id="rId16"/>
    <p:sldId id="281" r:id="rId17"/>
    <p:sldId id="280" r:id="rId18"/>
    <p:sldId id="282" r:id="rId19"/>
    <p:sldId id="262" r:id="rId20"/>
    <p:sldId id="263" r:id="rId21"/>
    <p:sldId id="265" r:id="rId22"/>
    <p:sldId id="266" r:id="rId23"/>
    <p:sldId id="267" r:id="rId24"/>
    <p:sldId id="268" r:id="rId25"/>
    <p:sldId id="269" r:id="rId26"/>
    <p:sldId id="270" r:id="rId27"/>
    <p:sldId id="27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Recommender System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634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Content-Based Filtering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516" y="2149354"/>
            <a:ext cx="7327005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9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Content-Based Filtering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5462" y="2052638"/>
            <a:ext cx="6422851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32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Content-Based Filtering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9445" y="2052638"/>
            <a:ext cx="6394886" cy="4195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923" y="1700562"/>
            <a:ext cx="1927608" cy="283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29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Model Training: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Custom Recommender </a:t>
            </a:r>
            <a:r>
              <a:rPr lang="en-US" b="1" dirty="0"/>
              <a:t>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implemented a Content-Based Filtering Recommender System using TF-IDF Vectorization and Cosine Similarity. This model analyzes item metadata (e.g., titles, descriptions) and recommends similar items based on their content.</a:t>
            </a:r>
          </a:p>
        </p:txBody>
      </p:sp>
    </p:spTree>
    <p:extLst>
      <p:ext uri="{BB962C8B-B14F-4D97-AF65-F5344CB8AC3E}">
        <p14:creationId xmlns:p14="http://schemas.microsoft.com/office/powerpoint/2010/main" val="1634929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 Stack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6596" y="1692433"/>
            <a:ext cx="8946541" cy="4195481"/>
          </a:xfrm>
        </p:spPr>
        <p:txBody>
          <a:bodyPr/>
          <a:lstStyle/>
          <a:p>
            <a:r>
              <a:rPr lang="en-US" dirty="0" smtClean="0"/>
              <a:t>Language</a:t>
            </a:r>
            <a:r>
              <a:rPr lang="en-US" dirty="0"/>
              <a:t>: </a:t>
            </a:r>
            <a:r>
              <a:rPr lang="en-US" dirty="0" smtClean="0"/>
              <a:t>Python</a:t>
            </a:r>
          </a:p>
          <a:p>
            <a:r>
              <a:rPr lang="en-US" dirty="0" smtClean="0"/>
              <a:t>Libraries</a:t>
            </a:r>
            <a:r>
              <a:rPr lang="en-US" dirty="0"/>
              <a:t>: pandas,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997" y="2769576"/>
            <a:ext cx="8392625" cy="37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09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Core Model </a:t>
            </a:r>
            <a:r>
              <a:rPr lang="en-US" b="1" dirty="0" smtClean="0"/>
              <a:t>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r>
              <a:rPr lang="en-US" dirty="0"/>
              <a:t>: Lowercasing, cleaning input text </a:t>
            </a:r>
            <a:r>
              <a:rPr lang="en-US" dirty="0" smtClean="0"/>
              <a:t>fields.</a:t>
            </a:r>
            <a:endParaRPr lang="en-US" dirty="0"/>
          </a:p>
          <a:p>
            <a:r>
              <a:rPr lang="en-US" dirty="0" smtClean="0"/>
              <a:t>Feature </a:t>
            </a:r>
            <a:r>
              <a:rPr lang="en-US" dirty="0"/>
              <a:t>Extraction: TF-IDF vectorization on text-based features (e.g., title, description</a:t>
            </a:r>
            <a:r>
              <a:rPr lang="en-US" dirty="0" smtClean="0"/>
              <a:t>).</a:t>
            </a:r>
            <a:endParaRPr lang="en-US" dirty="0"/>
          </a:p>
          <a:p>
            <a:r>
              <a:rPr lang="en-US" dirty="0" smtClean="0"/>
              <a:t>Similarity </a:t>
            </a:r>
            <a:r>
              <a:rPr lang="en-US" dirty="0"/>
              <a:t>Calculation: Cosine similarity is used to compute how closely related any two items </a:t>
            </a:r>
            <a:r>
              <a:rPr lang="en-US" dirty="0" smtClean="0"/>
              <a:t>are.</a:t>
            </a:r>
            <a:endParaRPr lang="en-US" dirty="0"/>
          </a:p>
          <a:p>
            <a:r>
              <a:rPr lang="en-US" dirty="0" smtClean="0"/>
              <a:t>Top-K </a:t>
            </a:r>
            <a:r>
              <a:rPr lang="en-US" dirty="0"/>
              <a:t>Recommendation: For a given item, the model retrieves the top K most similar items based on the similarity matrix.</a:t>
            </a:r>
          </a:p>
        </p:txBody>
      </p:sp>
    </p:spTree>
    <p:extLst>
      <p:ext uri="{BB962C8B-B14F-4D97-AF65-F5344CB8AC3E}">
        <p14:creationId xmlns:p14="http://schemas.microsoft.com/office/powerpoint/2010/main" val="3489755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Core Model </a:t>
            </a:r>
            <a:r>
              <a:rPr lang="en-US" b="1" dirty="0" smtClean="0"/>
              <a:t>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1. Data Processing</a:t>
            </a:r>
            <a:endParaRPr lang="en-US" dirty="0"/>
          </a:p>
          <a:p>
            <a:pPr lvl="1"/>
            <a:r>
              <a:rPr lang="en-US" dirty="0"/>
              <a:t>Loads a dataset (dq_recsys_challenge_2025(in).csv) and assigns interaction weights (DISPLAY, CLICK, CHECKOUT).</a:t>
            </a:r>
          </a:p>
          <a:p>
            <a:pPr lvl="1"/>
            <a:r>
              <a:rPr lang="en-US" dirty="0"/>
              <a:t>Creates a </a:t>
            </a:r>
            <a:r>
              <a:rPr lang="en-US" b="1" dirty="0"/>
              <a:t>user-item matrix</a:t>
            </a:r>
            <a:r>
              <a:rPr lang="en-US" dirty="0"/>
              <a:t> using </a:t>
            </a:r>
            <a:r>
              <a:rPr lang="en-US" dirty="0" err="1"/>
              <a:t>pivot_table</a:t>
            </a:r>
            <a:r>
              <a:rPr lang="en-US" dirty="0"/>
              <a:t>() to structure interactions.</a:t>
            </a:r>
          </a:p>
          <a:p>
            <a:r>
              <a:rPr lang="en-US" b="1" dirty="0"/>
              <a:t>2. Model Initialization (</a:t>
            </a:r>
            <a:r>
              <a:rPr lang="en-US" b="1" dirty="0" err="1"/>
              <a:t>CustomRecommender</a:t>
            </a:r>
            <a:r>
              <a:rPr lang="en-US" b="1" dirty="0"/>
              <a:t> Class)</a:t>
            </a:r>
            <a:endParaRPr lang="en-US" dirty="0"/>
          </a:p>
          <a:p>
            <a:pPr lvl="1"/>
            <a:r>
              <a:rPr lang="en-US" dirty="0"/>
              <a:t>Initializes </a:t>
            </a:r>
            <a:r>
              <a:rPr lang="en-US" b="1" dirty="0"/>
              <a:t>latent factor matrices</a:t>
            </a:r>
            <a:r>
              <a:rPr lang="en-US" dirty="0"/>
              <a:t> (P for users, Q for items) with random values.</a:t>
            </a:r>
          </a:p>
          <a:p>
            <a:pPr lvl="1"/>
            <a:r>
              <a:rPr lang="en-US" dirty="0"/>
              <a:t>Defines </a:t>
            </a:r>
            <a:r>
              <a:rPr lang="en-US" b="1" dirty="0"/>
              <a:t>bias terms</a:t>
            </a:r>
            <a:r>
              <a:rPr lang="en-US" dirty="0"/>
              <a:t> (</a:t>
            </a:r>
            <a:r>
              <a:rPr lang="en-US" dirty="0" err="1"/>
              <a:t>b_u</a:t>
            </a:r>
            <a:r>
              <a:rPr lang="en-US" dirty="0"/>
              <a:t> for users, </a:t>
            </a:r>
            <a:r>
              <a:rPr lang="en-US" dirty="0" err="1"/>
              <a:t>b_i</a:t>
            </a:r>
            <a:r>
              <a:rPr lang="en-US" dirty="0"/>
              <a:t> for items) and a global mean (mu).</a:t>
            </a:r>
          </a:p>
          <a:p>
            <a:r>
              <a:rPr lang="en-US" b="1" dirty="0"/>
              <a:t>3. Training (fit Method)</a:t>
            </a:r>
            <a:endParaRPr lang="en-US" dirty="0"/>
          </a:p>
          <a:p>
            <a:pPr lvl="1"/>
            <a:r>
              <a:rPr lang="en-US" dirty="0"/>
              <a:t>Uses </a:t>
            </a:r>
            <a:r>
              <a:rPr lang="en-US" b="1" dirty="0"/>
              <a:t>SGD</a:t>
            </a:r>
            <a:r>
              <a:rPr lang="en-US" dirty="0"/>
              <a:t> to update parameters iteratively.</a:t>
            </a:r>
          </a:p>
          <a:p>
            <a:pPr lvl="1"/>
            <a:r>
              <a:rPr lang="en-US" dirty="0"/>
              <a:t>Computes </a:t>
            </a:r>
            <a:r>
              <a:rPr lang="en-US" b="1" dirty="0"/>
              <a:t>loss (MSE)</a:t>
            </a:r>
            <a:r>
              <a:rPr lang="en-US" dirty="0"/>
              <a:t> and tracks accuracy.</a:t>
            </a:r>
          </a:p>
          <a:p>
            <a:pPr lvl="1"/>
            <a:r>
              <a:rPr lang="en-US" dirty="0"/>
              <a:t>Implements </a:t>
            </a:r>
            <a:r>
              <a:rPr lang="en-US" b="1" dirty="0"/>
              <a:t>early stopping</a:t>
            </a:r>
            <a:r>
              <a:rPr lang="en-US" dirty="0"/>
              <a:t> if loss becomes </a:t>
            </a:r>
            <a:r>
              <a:rPr lang="en-US" dirty="0" err="1"/>
              <a:t>NaN</a:t>
            </a:r>
            <a:r>
              <a:rPr lang="en-US" dirty="0"/>
              <a:t> or Inf</a:t>
            </a:r>
            <a:r>
              <a:rPr lang="en-US" dirty="0" smtClean="0"/>
              <a:t>.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2708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Core Model </a:t>
            </a:r>
            <a:r>
              <a:rPr lang="en-US" b="1" dirty="0" smtClean="0"/>
              <a:t>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4. Prediction (</a:t>
            </a:r>
            <a:r>
              <a:rPr lang="en-US" b="1" dirty="0" err="1"/>
              <a:t>predict_single</a:t>
            </a:r>
            <a:r>
              <a:rPr lang="en-US" b="1" dirty="0"/>
              <a:t> &amp; predict Methods)</a:t>
            </a:r>
            <a:endParaRPr lang="en-US" dirty="0"/>
          </a:p>
          <a:p>
            <a:pPr lvl="1"/>
            <a:r>
              <a:rPr lang="en-US" dirty="0"/>
              <a:t>Estimates ratings using the formula:</a:t>
            </a:r>
          </a:p>
          <a:p>
            <a:pPr lvl="1"/>
            <a:r>
              <a:rPr lang="en-US" dirty="0" err="1"/>
              <a:t>r^ui</a:t>
            </a:r>
            <a:r>
              <a:rPr lang="en-US" dirty="0"/>
              <a:t>=</a:t>
            </a:r>
            <a:r>
              <a:rPr lang="en-US" dirty="0" err="1"/>
              <a:t>μ+bu+bi+Pu⋅Qi</a:t>
            </a:r>
            <a:r>
              <a:rPr lang="en-US" dirty="0"/>
              <a:t>\hat{r}_{</a:t>
            </a:r>
            <a:r>
              <a:rPr lang="en-US" dirty="0" err="1"/>
              <a:t>ui</a:t>
            </a:r>
            <a:r>
              <a:rPr lang="en-US" dirty="0"/>
              <a:t>} = \mu + </a:t>
            </a:r>
            <a:r>
              <a:rPr lang="en-US" dirty="0" err="1"/>
              <a:t>b_u</a:t>
            </a:r>
            <a:r>
              <a:rPr lang="en-US" dirty="0"/>
              <a:t> + </a:t>
            </a:r>
            <a:r>
              <a:rPr lang="en-US" dirty="0" err="1"/>
              <a:t>b_i</a:t>
            </a:r>
            <a:r>
              <a:rPr lang="en-US" dirty="0"/>
              <a:t> + </a:t>
            </a:r>
            <a:r>
              <a:rPr lang="en-US" dirty="0" err="1"/>
              <a:t>P_u</a:t>
            </a:r>
            <a:r>
              <a:rPr lang="en-US" dirty="0"/>
              <a:t>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Q_i</a:t>
            </a:r>
            <a:endParaRPr lang="en-US" dirty="0"/>
          </a:p>
          <a:p>
            <a:pPr lvl="1"/>
            <a:r>
              <a:rPr lang="en-US" dirty="0"/>
              <a:t>Uses </a:t>
            </a:r>
            <a:r>
              <a:rPr lang="en-US" b="1" dirty="0"/>
              <a:t>dot product</a:t>
            </a:r>
            <a:r>
              <a:rPr lang="en-US" dirty="0"/>
              <a:t> between user and item latent factors.</a:t>
            </a:r>
          </a:p>
          <a:p>
            <a:r>
              <a:rPr lang="en-US" b="1" dirty="0"/>
              <a:t>5. Recommendation (recommend Method)</a:t>
            </a:r>
            <a:endParaRPr lang="en-US" dirty="0"/>
          </a:p>
          <a:p>
            <a:pPr lvl="1"/>
            <a:r>
              <a:rPr lang="en-US" dirty="0"/>
              <a:t>Computes scores for all items for a given user.</a:t>
            </a:r>
          </a:p>
          <a:p>
            <a:pPr lvl="1"/>
            <a:r>
              <a:rPr lang="en-US" dirty="0"/>
              <a:t>Sorts items by predicted rating and returns the top n recommendations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895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Core Model </a:t>
            </a:r>
            <a:r>
              <a:rPr lang="en-US" b="1" dirty="0" smtClean="0"/>
              <a:t>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6</a:t>
            </a:r>
            <a:r>
              <a:rPr lang="en-US" b="1" dirty="0"/>
              <a:t>. Model Evaluation (evaluate Method)</a:t>
            </a:r>
            <a:endParaRPr lang="en-US" dirty="0"/>
          </a:p>
          <a:p>
            <a:pPr lvl="1"/>
            <a:r>
              <a:rPr lang="en-US" dirty="0"/>
              <a:t>Calculates </a:t>
            </a:r>
            <a:r>
              <a:rPr lang="en-US" b="1" dirty="0" err="1"/>
              <a:t>precision@k</a:t>
            </a:r>
            <a:r>
              <a:rPr lang="en-US" dirty="0"/>
              <a:t> and </a:t>
            </a:r>
            <a:r>
              <a:rPr lang="en-US" b="1" dirty="0" err="1"/>
              <a:t>recall@k</a:t>
            </a:r>
            <a:r>
              <a:rPr lang="en-US" dirty="0"/>
              <a:t> to measure recommendation quality.</a:t>
            </a:r>
          </a:p>
          <a:p>
            <a:pPr lvl="1"/>
            <a:r>
              <a:rPr lang="en-US" dirty="0"/>
              <a:t>Computes </a:t>
            </a:r>
            <a:r>
              <a:rPr lang="en-US" b="1" dirty="0"/>
              <a:t>RMSE</a:t>
            </a:r>
            <a:r>
              <a:rPr lang="en-US" dirty="0"/>
              <a:t> to assess prediction accuracy.</a:t>
            </a:r>
          </a:p>
          <a:p>
            <a:r>
              <a:rPr lang="en-US" b="1" dirty="0"/>
              <a:t>7. Visualization</a:t>
            </a:r>
            <a:endParaRPr lang="en-US" dirty="0"/>
          </a:p>
          <a:p>
            <a:pPr lvl="1"/>
            <a:r>
              <a:rPr lang="en-US" dirty="0"/>
              <a:t>Plots </a:t>
            </a:r>
            <a:r>
              <a:rPr lang="en-US" b="1" dirty="0"/>
              <a:t>training loss</a:t>
            </a:r>
            <a:r>
              <a:rPr lang="en-US" dirty="0"/>
              <a:t> and </a:t>
            </a:r>
            <a:r>
              <a:rPr lang="en-US" b="1" dirty="0"/>
              <a:t>actual vs predicted ratings</a:t>
            </a:r>
            <a:r>
              <a:rPr lang="en-US" dirty="0"/>
              <a:t> using </a:t>
            </a:r>
            <a:r>
              <a:rPr lang="en-US" dirty="0" err="1"/>
              <a:t>matplotlib</a:t>
            </a:r>
            <a:r>
              <a:rPr lang="en-US" dirty="0"/>
              <a:t> and </a:t>
            </a:r>
            <a:r>
              <a:rPr lang="en-US" dirty="0" err="1"/>
              <a:t>seaborn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11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Evaluation: Accuracy &amp; Beyond-Accuracy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validate model performance, we used both traditional accuracy metrics and beyond-accuracy metrics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a</a:t>
            </a:r>
            <a:r>
              <a:rPr lang="en-US" dirty="0" smtClean="0"/>
              <a:t>. </a:t>
            </a:r>
            <a:r>
              <a:rPr lang="en-US" b="1" dirty="0"/>
              <a:t>Accuracy </a:t>
            </a:r>
            <a:r>
              <a:rPr lang="en-US" b="1" dirty="0" smtClean="0"/>
              <a:t>Metrics</a:t>
            </a:r>
          </a:p>
          <a:p>
            <a:pPr lvl="1"/>
            <a:r>
              <a:rPr lang="en-US" b="1" dirty="0" smtClean="0"/>
              <a:t>b.</a:t>
            </a:r>
            <a:r>
              <a:rPr lang="en-US" altLang="en-US" b="1" dirty="0" smtClean="0"/>
              <a:t> </a:t>
            </a:r>
            <a:r>
              <a:rPr lang="en-US" altLang="en-US" b="1" dirty="0"/>
              <a:t>Beyond-Accuracy Metrics</a:t>
            </a:r>
            <a:endParaRPr lang="en-US" b="1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Overview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Types of Recommender systems</a:t>
            </a:r>
          </a:p>
          <a:p>
            <a:r>
              <a:rPr lang="en-US" dirty="0" smtClean="0"/>
              <a:t>Model Training</a:t>
            </a:r>
          </a:p>
          <a:p>
            <a:r>
              <a:rPr lang="en-US" dirty="0" smtClean="0"/>
              <a:t>Technology Stack</a:t>
            </a:r>
          </a:p>
          <a:p>
            <a:r>
              <a:rPr lang="en-US" dirty="0" smtClean="0"/>
              <a:t>Core Model Logic</a:t>
            </a:r>
          </a:p>
          <a:p>
            <a:r>
              <a:rPr lang="en-US" dirty="0" smtClean="0"/>
              <a:t>Evaluation: Accuracy and Beyond Accuracy Measures</a:t>
            </a:r>
          </a:p>
          <a:p>
            <a:r>
              <a:rPr lang="en-US" dirty="0" smtClean="0"/>
              <a:t>Results from Sample Data Set</a:t>
            </a:r>
          </a:p>
          <a:p>
            <a:r>
              <a:rPr lang="en-US" dirty="0" smtClean="0"/>
              <a:t>Production Consideration</a:t>
            </a:r>
          </a:p>
          <a:p>
            <a:r>
              <a:rPr lang="en-US" dirty="0" smtClean="0"/>
              <a:t>Conclusion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99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</a:t>
            </a:r>
            <a:r>
              <a:rPr lang="en-US" b="1" dirty="0" smtClean="0"/>
              <a:t>. Accuracy </a:t>
            </a:r>
            <a:r>
              <a:rPr lang="en-US" b="1" dirty="0"/>
              <a:t>Metrics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</a:t>
            </a:r>
            <a:r>
              <a:rPr lang="en-US" dirty="0"/>
              <a:t>the model is unsupervised (no ground-truth “label” of correct recommendations), evaluation relies on similarity scores and simulated relevance.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Precision@K</a:t>
            </a:r>
            <a:r>
              <a:rPr lang="en-US" dirty="0"/>
              <a:t>: Fraction of top-K recommendations that are relevant.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Recall@K</a:t>
            </a:r>
            <a:r>
              <a:rPr lang="en-US" dirty="0"/>
              <a:t>: Fraction of relevant items that are present in the top-K list.</a:t>
            </a:r>
            <a:br>
              <a:rPr lang="en-US" dirty="0"/>
            </a:br>
            <a:r>
              <a:rPr lang="en-US" dirty="0"/>
              <a:t>- Mean Average Precision (MAP@K): Averages precision across multiple items.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852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b. Beyond-Accuracy </a:t>
            </a:r>
            <a:r>
              <a:rPr lang="en-US" altLang="en-US" b="1" dirty="0"/>
              <a:t>Metrics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latin typeface="Cambria" panose="02040503050406030204" pitchFamily="18" charset="0"/>
                <a:ea typeface="MS Mincho"/>
                <a:cs typeface="Times New Roman" panose="02020603050405020304" pitchFamily="18" charset="0"/>
              </a:rPr>
              <a:t>These assess the quality, diversity, and usability of the recommendations: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663830"/>
              </p:ext>
            </p:extLst>
          </p:nvPr>
        </p:nvGraphicFramePr>
        <p:xfrm>
          <a:off x="1670538" y="2908950"/>
          <a:ext cx="8713177" cy="292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218">
                  <a:extLst>
                    <a:ext uri="{9D8B030D-6E8A-4147-A177-3AD203B41FA5}">
                      <a16:colId xmlns:a16="http://schemas.microsoft.com/office/drawing/2014/main" val="3881702621"/>
                    </a:ext>
                  </a:extLst>
                </a:gridCol>
                <a:gridCol w="6663959">
                  <a:extLst>
                    <a:ext uri="{9D8B030D-6E8A-4147-A177-3AD203B41FA5}">
                      <a16:colId xmlns:a16="http://schemas.microsoft.com/office/drawing/2014/main" val="2546184034"/>
                    </a:ext>
                  </a:extLst>
                </a:gridCol>
              </a:tblGrid>
              <a:tr h="43067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a:t>Metric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a:t>Purpose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2002049"/>
                  </a:ext>
                </a:extLst>
              </a:tr>
              <a:tr h="8141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a:t>Diversity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a:t>Ensures the top-K results are not too similar to each other.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5895742"/>
                  </a:ext>
                </a:extLst>
              </a:tr>
              <a:tr h="43067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a:t>Novelty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a:t>Measures how “unexpected” or new the items are.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271179"/>
                  </a:ext>
                </a:extLst>
              </a:tr>
              <a:tr h="43067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a:t>Serendipity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a:t>Rewards surprising yet relevant items.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1319724"/>
                  </a:ext>
                </a:extLst>
              </a:tr>
              <a:tr h="8141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a:t>Coverage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a:t>Measures what proportion of items can be recommended.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7357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995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Results (from sample dataset)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results suggest the system returns relevant, diverse, and widely applicable recommendations.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54081"/>
              </p:ext>
            </p:extLst>
          </p:nvPr>
        </p:nvGraphicFramePr>
        <p:xfrm>
          <a:off x="2005624" y="3102381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063984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90799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a:t>Metric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a:t>Score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0558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a:t>Precision@3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a:t>0.67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646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a:t>Recall@3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a:t>0.60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1749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a:t>MAP@3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a:t>0.63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788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a:t>Diversity@3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6338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a:t>Coverage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MS Mincho"/>
                          <a:cs typeface="Times New Roman" panose="02020603050405020304" pitchFamily="18" charset="0"/>
                        </a:rPr>
                        <a:t>92%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9955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273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Production Considerations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Deploying </a:t>
            </a:r>
            <a:r>
              <a:rPr lang="en-US" dirty="0"/>
              <a:t>a recommender system in a live production environment requires several engineering, data, and ethical considerations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. Data Considerations</a:t>
            </a:r>
          </a:p>
          <a:p>
            <a:pPr lvl="1"/>
            <a:r>
              <a:rPr lang="en-US" dirty="0" smtClean="0"/>
              <a:t>b. </a:t>
            </a:r>
            <a:r>
              <a:rPr lang="en-US" dirty="0"/>
              <a:t>Infrastructure </a:t>
            </a:r>
            <a:r>
              <a:rPr lang="en-US" dirty="0" smtClean="0"/>
              <a:t>Considerations</a:t>
            </a:r>
          </a:p>
          <a:p>
            <a:pPr lvl="1"/>
            <a:r>
              <a:rPr lang="en-US" dirty="0"/>
              <a:t>c. Monitoring &amp; Feedback Loops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945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A. Data Considerations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Cold </a:t>
            </a:r>
            <a:r>
              <a:rPr lang="en-US" dirty="0"/>
              <a:t>Start Problem: Address lack of data for new users/items via fallback methods or hybrid </a:t>
            </a:r>
            <a:r>
              <a:rPr lang="en-US" dirty="0" smtClean="0"/>
              <a:t>models.</a:t>
            </a:r>
            <a:endParaRPr lang="en-US" dirty="0"/>
          </a:p>
          <a:p>
            <a:r>
              <a:rPr lang="en-US" dirty="0" smtClean="0"/>
              <a:t>Real-Time </a:t>
            </a:r>
            <a:r>
              <a:rPr lang="en-US" dirty="0"/>
              <a:t>Updates: Periodic re-training or online learning for dynamic </a:t>
            </a:r>
            <a:r>
              <a:rPr lang="en-US" dirty="0" smtClean="0"/>
              <a:t>content.</a:t>
            </a:r>
            <a:endParaRPr lang="en-US" dirty="0"/>
          </a:p>
          <a:p>
            <a:r>
              <a:rPr lang="en-US" dirty="0" smtClean="0"/>
              <a:t>Data </a:t>
            </a:r>
            <a:r>
              <a:rPr lang="en-US" dirty="0"/>
              <a:t>Privacy: Ensure compliance with data regulations (GDPR, etc.).</a:t>
            </a:r>
          </a:p>
        </p:txBody>
      </p:sp>
    </p:spTree>
    <p:extLst>
      <p:ext uri="{BB962C8B-B14F-4D97-AF65-F5344CB8AC3E}">
        <p14:creationId xmlns:p14="http://schemas.microsoft.com/office/powerpoint/2010/main" val="1208090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b. </a:t>
            </a:r>
            <a:r>
              <a:rPr lang="en-US" b="1" dirty="0"/>
              <a:t>Infrastructure Considerations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r>
              <a:rPr lang="en-US" dirty="0"/>
              <a:t>: Precompute and cache similarity scores to serve millions of </a:t>
            </a:r>
            <a:r>
              <a:rPr lang="en-US" dirty="0" smtClean="0"/>
              <a:t>users/items.</a:t>
            </a:r>
            <a:endParaRPr lang="en-US" dirty="0"/>
          </a:p>
          <a:p>
            <a:r>
              <a:rPr lang="en-US" dirty="0" smtClean="0"/>
              <a:t>Latency</a:t>
            </a:r>
            <a:r>
              <a:rPr lang="en-US" dirty="0"/>
              <a:t>: Store </a:t>
            </a:r>
            <a:r>
              <a:rPr lang="en-US" dirty="0" err="1"/>
              <a:t>embeddings</a:t>
            </a:r>
            <a:r>
              <a:rPr lang="en-US" dirty="0"/>
              <a:t> and use fast similarity search (e.g., FAISS or Annoy</a:t>
            </a:r>
            <a:r>
              <a:rPr lang="en-US" dirty="0" smtClean="0"/>
              <a:t>).</a:t>
            </a:r>
            <a:endParaRPr lang="en-US" dirty="0"/>
          </a:p>
          <a:p>
            <a:r>
              <a:rPr lang="en-US" dirty="0" smtClean="0"/>
              <a:t>Fault </a:t>
            </a:r>
            <a:r>
              <a:rPr lang="en-US" dirty="0"/>
              <a:t>Tolerance: Fallback recommendations if model fails (e.g., most popular items).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199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c. </a:t>
            </a:r>
            <a:r>
              <a:rPr lang="en-US" b="1" dirty="0"/>
              <a:t>Monitoring &amp; Feedback Loops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A/B </a:t>
            </a:r>
            <a:r>
              <a:rPr lang="en-US" dirty="0"/>
              <a:t>Testing: Validate performance via controlled </a:t>
            </a:r>
            <a:r>
              <a:rPr lang="en-US" dirty="0" smtClean="0"/>
              <a:t>experiments.</a:t>
            </a:r>
            <a:endParaRPr lang="en-US" dirty="0"/>
          </a:p>
          <a:p>
            <a:r>
              <a:rPr lang="en-US" dirty="0" smtClean="0"/>
              <a:t>User </a:t>
            </a:r>
            <a:r>
              <a:rPr lang="en-US" dirty="0"/>
              <a:t>Feedback: Track clicks, likes, skips to improve model over </a:t>
            </a:r>
            <a:r>
              <a:rPr lang="en-US" dirty="0" smtClean="0"/>
              <a:t>time.</a:t>
            </a:r>
            <a:endParaRPr lang="en-US" dirty="0"/>
          </a:p>
          <a:p>
            <a:r>
              <a:rPr lang="en-US" dirty="0" smtClean="0"/>
              <a:t>Bias </a:t>
            </a:r>
            <a:r>
              <a:rPr lang="en-US" dirty="0"/>
              <a:t>&amp; Fairness Auditing: Ensure recommendations are not skewed or discriminatory.</a:t>
            </a:r>
          </a:p>
        </p:txBody>
      </p:sp>
    </p:spTree>
    <p:extLst>
      <p:ext uri="{BB962C8B-B14F-4D97-AF65-F5344CB8AC3E}">
        <p14:creationId xmlns:p14="http://schemas.microsoft.com/office/powerpoint/2010/main" val="3013096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dirty="0"/>
              <a:t>recommender system provides a reliable, interpretable, and lightweight solution that:</a:t>
            </a:r>
            <a:br>
              <a:rPr lang="en-US" dirty="0"/>
            </a:br>
            <a:r>
              <a:rPr lang="en-US" dirty="0"/>
              <a:t>- Uses TF-IDF and cosine similarity to find similar items,</a:t>
            </a:r>
            <a:br>
              <a:rPr lang="en-US" dirty="0"/>
            </a:br>
            <a:r>
              <a:rPr lang="en-US" dirty="0"/>
              <a:t>- Shows strong performance through traditional and beyond-accuracy metrics,</a:t>
            </a:r>
            <a:br>
              <a:rPr lang="en-US" dirty="0"/>
            </a:br>
            <a:r>
              <a:rPr lang="en-US" dirty="0"/>
              <a:t>- Is well-structured for enhancement and deployment in real-time environments.</a:t>
            </a:r>
          </a:p>
          <a:p>
            <a:r>
              <a:rPr lang="en-US" dirty="0"/>
              <a:t>We can further extend the solution by:</a:t>
            </a:r>
            <a:br>
              <a:rPr lang="en-US" dirty="0"/>
            </a:br>
            <a:r>
              <a:rPr lang="en-US" dirty="0"/>
              <a:t>- Integrating collaborative filtering for personalized experiences,</a:t>
            </a:r>
            <a:br>
              <a:rPr lang="en-US" dirty="0"/>
            </a:br>
            <a:r>
              <a:rPr lang="en-US" dirty="0"/>
              <a:t>- Building hybrid models,</a:t>
            </a:r>
            <a:br>
              <a:rPr lang="en-US" dirty="0"/>
            </a:br>
            <a:r>
              <a:rPr lang="en-US" dirty="0"/>
              <a:t>- Connecting it with user behavior data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1663610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 smtClean="0"/>
              <a:t>Recommender System</a:t>
            </a:r>
            <a:r>
              <a:rPr lang="en-US" dirty="0" smtClean="0"/>
              <a:t> is </a:t>
            </a:r>
            <a:r>
              <a:rPr lang="en-US" dirty="0"/>
              <a:t>like a personal assistant that understands your preferences and suggests things you might like. Whether it's movies, books, or products, these systems analyze past choices and behaviors to make smart recommendations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/>
              <a:t>Examples of Recommendation </a:t>
            </a:r>
            <a:r>
              <a:rPr lang="en-US" b="1" dirty="0" smtClean="0"/>
              <a:t>Systems:</a:t>
            </a:r>
            <a:endParaRPr lang="en-US" b="1" dirty="0"/>
          </a:p>
          <a:p>
            <a:pPr lvl="1"/>
            <a:r>
              <a:rPr lang="en-US" dirty="0" smtClean="0"/>
              <a:t>Online </a:t>
            </a:r>
            <a:r>
              <a:rPr lang="en-US" dirty="0"/>
              <a:t>e-commerce model such as Amazon recommend goods based on your browsing and purchase history.</a:t>
            </a:r>
          </a:p>
          <a:p>
            <a:pPr lvl="1"/>
            <a:r>
              <a:rPr lang="en-US" dirty="0" smtClean="0"/>
              <a:t>Music </a:t>
            </a:r>
            <a:r>
              <a:rPr lang="en-US" dirty="0"/>
              <a:t>Streaming services like Spotify, Propose songs and artists based on your listening history.</a:t>
            </a:r>
          </a:p>
          <a:p>
            <a:pPr lvl="1"/>
            <a:r>
              <a:rPr lang="en-US" dirty="0" smtClean="0"/>
              <a:t>Podcast </a:t>
            </a:r>
            <a:r>
              <a:rPr lang="en-US" dirty="0"/>
              <a:t>+ Streaming providers such as Netflix recommend movies and TV series based on your watching history.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0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Statement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/>
              <a:t>today's digital landscape, personalized recommendations play a crucial role in enhancing user experience and driving engagement. The challenge is to develop an AI-driven </a:t>
            </a:r>
            <a:r>
              <a:rPr lang="en-US" b="1" dirty="0"/>
              <a:t>recommender system</a:t>
            </a:r>
            <a:r>
              <a:rPr lang="en-US" dirty="0"/>
              <a:t> that effectively identifies and suggests relevant offers to customers based on contextual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738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</a:t>
            </a:r>
            <a:r>
              <a:rPr lang="en-US" b="1" dirty="0" smtClean="0"/>
              <a:t>Recommender System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Collaborative </a:t>
            </a:r>
            <a:r>
              <a:rPr lang="en-US" b="1" dirty="0"/>
              <a:t>Filtering</a:t>
            </a:r>
            <a:r>
              <a:rPr lang="en-US" dirty="0"/>
              <a:t> – This method finds patterns in user interactions. If two users have similar tastes, the system suggests items one user liked to the other.</a:t>
            </a:r>
          </a:p>
          <a:p>
            <a:r>
              <a:rPr lang="en-US" b="1" dirty="0"/>
              <a:t>Content-Based Filtering</a:t>
            </a:r>
            <a:r>
              <a:rPr lang="en-US" dirty="0"/>
              <a:t> – It recommends items similar to what a user has previously interacted with, based on item characteristics.</a:t>
            </a:r>
          </a:p>
          <a:p>
            <a:r>
              <a:rPr lang="en-US" b="1" dirty="0"/>
              <a:t>Hybrid Systems</a:t>
            </a:r>
            <a:r>
              <a:rPr lang="en-US" dirty="0"/>
              <a:t> – A combination of collaborative and content-based filtering, offering more accurate recommendations.</a:t>
            </a:r>
          </a:p>
        </p:txBody>
      </p:sp>
    </p:spTree>
    <p:extLst>
      <p:ext uri="{BB962C8B-B14F-4D97-AF65-F5344CB8AC3E}">
        <p14:creationId xmlns:p14="http://schemas.microsoft.com/office/powerpoint/2010/main" val="1327681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Collaborative Filtering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213" y="2052638"/>
            <a:ext cx="729134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21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Collaborative Filtering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952" y="2052638"/>
            <a:ext cx="7291871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82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Collaborative Filtering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6841" y="2052638"/>
            <a:ext cx="668009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3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Collaborative Filtering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6841" y="2052638"/>
            <a:ext cx="6680094" cy="41957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736" y="1607063"/>
            <a:ext cx="1936369" cy="28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106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3453</TotalTime>
  <Words>952</Words>
  <Application>Microsoft Office PowerPoint</Application>
  <PresentationFormat>Widescreen</PresentationFormat>
  <Paragraphs>121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Cambria</vt:lpstr>
      <vt:lpstr>Century Gothic</vt:lpstr>
      <vt:lpstr>MS Mincho</vt:lpstr>
      <vt:lpstr>Times New Roman</vt:lpstr>
      <vt:lpstr>Wingdings 3</vt:lpstr>
      <vt:lpstr>Ion</vt:lpstr>
      <vt:lpstr>Recommender System </vt:lpstr>
      <vt:lpstr>Overview</vt:lpstr>
      <vt:lpstr>Introduction</vt:lpstr>
      <vt:lpstr>Problem Statement</vt:lpstr>
      <vt:lpstr>Types of Recommender System</vt:lpstr>
      <vt:lpstr>Collaborative Filtering</vt:lpstr>
      <vt:lpstr>Collaborative Filtering</vt:lpstr>
      <vt:lpstr>Collaborative Filtering</vt:lpstr>
      <vt:lpstr>Collaborative Filtering</vt:lpstr>
      <vt:lpstr>Content-Based Filtering</vt:lpstr>
      <vt:lpstr>Content-Based Filtering</vt:lpstr>
      <vt:lpstr>Content-Based Filtering</vt:lpstr>
      <vt:lpstr>1. Model Training:  Custom Recommender System</vt:lpstr>
      <vt:lpstr>Technology Stack</vt:lpstr>
      <vt:lpstr>Core Model Logic</vt:lpstr>
      <vt:lpstr>Core Model Logic</vt:lpstr>
      <vt:lpstr>Core Model Logic</vt:lpstr>
      <vt:lpstr>Core Model Logic</vt:lpstr>
      <vt:lpstr>2. Evaluation: Accuracy &amp; Beyond-Accuracy Measures</vt:lpstr>
      <vt:lpstr>a. Accuracy Metrics</vt:lpstr>
      <vt:lpstr>b. Beyond-Accuracy Metrics</vt:lpstr>
      <vt:lpstr>Example Results (from sample dataset) </vt:lpstr>
      <vt:lpstr>3. Production Considerations</vt:lpstr>
      <vt:lpstr>A. Data Considerations</vt:lpstr>
      <vt:lpstr>b. Infrastructure Considerations</vt:lpstr>
      <vt:lpstr>c. Monitoring &amp; Feedback Loops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Recomender</dc:title>
  <dc:creator>Muhammad Awais</dc:creator>
  <cp:lastModifiedBy>Muhammad Awais</cp:lastModifiedBy>
  <cp:revision>14</cp:revision>
  <dcterms:created xsi:type="dcterms:W3CDTF">2025-05-27T05:23:55Z</dcterms:created>
  <dcterms:modified xsi:type="dcterms:W3CDTF">2025-05-29T14:57:13Z</dcterms:modified>
</cp:coreProperties>
</file>